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731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tr-TR"/>
              <a:t>Asıl alt başlık stilini düzenlemek için tıklayın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E090E-7D0B-45FA-A9CE-8D3E9175EE7B}" type="datetimeFigureOut">
              <a:rPr lang="tr-TR" smtClean="0"/>
              <a:t>28.09.2023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7DFC7-8E7C-44EC-81E4-CC4000E2D45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8069983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Yazılı Panoramik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tr-TR"/>
              <a:t>Resim eklemek için simgeye tıklayın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E090E-7D0B-45FA-A9CE-8D3E9175EE7B}" type="datetimeFigureOut">
              <a:rPr lang="tr-TR" smtClean="0"/>
              <a:t>28.09.2023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7DFC7-8E7C-44EC-81E4-CC4000E2D45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6056845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şlık ve Resim Yazıs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E090E-7D0B-45FA-A9CE-8D3E9175EE7B}" type="datetimeFigureOut">
              <a:rPr lang="tr-TR" smtClean="0"/>
              <a:t>28.09.2023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7DFC7-8E7C-44EC-81E4-CC4000E2D45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6822864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sim Yazılı Alınt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E090E-7D0B-45FA-A9CE-8D3E9175EE7B}" type="datetimeFigureOut">
              <a:rPr lang="tr-TR" smtClean="0"/>
              <a:t>28.09.2023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7DFC7-8E7C-44EC-81E4-CC4000E2D452}" type="slidenum">
              <a:rPr lang="tr-TR" smtClean="0"/>
              <a:t>‹#›</a:t>
            </a:fld>
            <a:endParaRPr lang="tr-TR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983975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İsim Kart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E090E-7D0B-45FA-A9CE-8D3E9175EE7B}" type="datetimeFigureOut">
              <a:rPr lang="tr-TR" smtClean="0"/>
              <a:t>28.09.2023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7DFC7-8E7C-44EC-81E4-CC4000E2D45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38312182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ütu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E090E-7D0B-45FA-A9CE-8D3E9175EE7B}" type="datetimeFigureOut">
              <a:rPr lang="tr-TR" smtClean="0"/>
              <a:t>28.09.2023</a:t>
            </a:fld>
            <a:endParaRPr lang="tr-T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7DFC7-8E7C-44EC-81E4-CC4000E2D45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01324604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Resim Sütu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tr-TR"/>
              <a:t>Resim eklemek için simgeye tıklayın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tr-TR"/>
              <a:t>Resim eklemek için simgeye tıklayın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tr-TR"/>
              <a:t>Resim eklemek için simgeye tıklayın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E090E-7D0B-45FA-A9CE-8D3E9175EE7B}" type="datetimeFigureOut">
              <a:rPr lang="tr-TR" smtClean="0"/>
              <a:t>28.09.2023</a:t>
            </a:fld>
            <a:endParaRPr lang="tr-T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7DFC7-8E7C-44EC-81E4-CC4000E2D45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7928056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E090E-7D0B-45FA-A9CE-8D3E9175EE7B}" type="datetimeFigureOut">
              <a:rPr lang="tr-TR" smtClean="0"/>
              <a:t>28.09.2023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7DFC7-8E7C-44EC-81E4-CC4000E2D45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45162857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E090E-7D0B-45FA-A9CE-8D3E9175EE7B}" type="datetimeFigureOut">
              <a:rPr lang="tr-TR" smtClean="0"/>
              <a:t>28.09.2023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7DFC7-8E7C-44EC-81E4-CC4000E2D45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5998829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E090E-7D0B-45FA-A9CE-8D3E9175EE7B}" type="datetimeFigureOut">
              <a:rPr lang="tr-TR" smtClean="0"/>
              <a:t>28.09.2023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7DFC7-8E7C-44EC-81E4-CC4000E2D45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21374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E090E-7D0B-45FA-A9CE-8D3E9175EE7B}" type="datetimeFigureOut">
              <a:rPr lang="tr-TR" smtClean="0"/>
              <a:t>28.09.2023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7DFC7-8E7C-44EC-81E4-CC4000E2D45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3105647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E090E-7D0B-45FA-A9CE-8D3E9175EE7B}" type="datetimeFigureOut">
              <a:rPr lang="tr-TR" smtClean="0"/>
              <a:t>28.09.2023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7DFC7-8E7C-44EC-81E4-CC4000E2D45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9803932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E090E-7D0B-45FA-A9CE-8D3E9175EE7B}" type="datetimeFigureOut">
              <a:rPr lang="tr-TR" smtClean="0"/>
              <a:t>28.09.2023</a:t>
            </a:fld>
            <a:endParaRPr lang="tr-T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7DFC7-8E7C-44EC-81E4-CC4000E2D45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3287997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E090E-7D0B-45FA-A9CE-8D3E9175EE7B}" type="datetimeFigureOut">
              <a:rPr lang="tr-TR" smtClean="0"/>
              <a:t>28.09.2023</a:t>
            </a:fld>
            <a:endParaRPr lang="tr-T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7DFC7-8E7C-44EC-81E4-CC4000E2D45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6673001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E090E-7D0B-45FA-A9CE-8D3E9175EE7B}" type="datetimeFigureOut">
              <a:rPr lang="tr-TR" smtClean="0"/>
              <a:t>28.09.2023</a:t>
            </a:fld>
            <a:endParaRPr lang="tr-T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7DFC7-8E7C-44EC-81E4-CC4000E2D45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1980100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E090E-7D0B-45FA-A9CE-8D3E9175EE7B}" type="datetimeFigureOut">
              <a:rPr lang="tr-TR" smtClean="0"/>
              <a:t>28.09.2023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7DFC7-8E7C-44EC-81E4-CC4000E2D45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6096289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tr-TR"/>
              <a:t>Resim eklemek için simgeye tıklayın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E090E-7D0B-45FA-A9CE-8D3E9175EE7B}" type="datetimeFigureOut">
              <a:rPr lang="tr-TR" smtClean="0"/>
              <a:t>28.09.2023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7DFC7-8E7C-44EC-81E4-CC4000E2D45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0668984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565E090E-7D0B-45FA-A9CE-8D3E9175EE7B}" type="datetimeFigureOut">
              <a:rPr lang="tr-TR" smtClean="0"/>
              <a:t>28.09.2023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DB07DFC7-8E7C-44EC-81E4-CC4000E2D45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4662224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016F2609-2360-46C6-AF7A-A92CA989243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tr-TR" sz="4400" dirty="0"/>
              <a:t>4.BÖLÜM - TRANSİSTÖR, KONDANSATÖR, ULTRASONİK MESAFE VE SES SENSÖRÜ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358869EC-98B0-493C-9050-B32AE7AA5B6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9548019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>
            <a:extLst>
              <a:ext uri="{FF2B5EF4-FFF2-40B4-BE49-F238E27FC236}">
                <a16:creationId xmlns:a16="http://schemas.microsoft.com/office/drawing/2014/main" id="{D708654B-9971-493C-8EED-5A4B1B5A87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6305" y="445115"/>
            <a:ext cx="6204519" cy="5687758"/>
          </a:xfrm>
          <a:prstGeom prst="rect">
            <a:avLst/>
          </a:prstGeom>
        </p:spPr>
      </p:pic>
      <p:sp>
        <p:nvSpPr>
          <p:cNvPr id="7" name="Metin kutusu 6">
            <a:extLst>
              <a:ext uri="{FF2B5EF4-FFF2-40B4-BE49-F238E27FC236}">
                <a16:creationId xmlns:a16="http://schemas.microsoft.com/office/drawing/2014/main" id="{D36802B4-CB8B-451B-989A-0635B3096E7E}"/>
              </a:ext>
            </a:extLst>
          </p:cNvPr>
          <p:cNvSpPr txBox="1"/>
          <p:nvPr/>
        </p:nvSpPr>
        <p:spPr>
          <a:xfrm>
            <a:off x="124906" y="1190929"/>
            <a:ext cx="4418814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2000" dirty="0"/>
              <a:t>PNP </a:t>
            </a:r>
            <a:r>
              <a:rPr lang="tr-TR" sz="2000" dirty="0" err="1"/>
              <a:t>transistörün</a:t>
            </a:r>
            <a:r>
              <a:rPr lang="tr-TR" sz="2000" dirty="0"/>
              <a:t> bazına "–“ (eksi) bir gerilim uygulanmıştır. Böylece </a:t>
            </a:r>
            <a:r>
              <a:rPr lang="tr-TR" sz="2000" dirty="0" err="1"/>
              <a:t>emiterden</a:t>
            </a:r>
            <a:r>
              <a:rPr lang="tr-TR" sz="2000" dirty="0"/>
              <a:t> baza doğru küçük bir akım akacak ama </a:t>
            </a:r>
            <a:r>
              <a:rPr lang="tr-TR" sz="2000" dirty="0" err="1"/>
              <a:t>emiterden</a:t>
            </a:r>
            <a:r>
              <a:rPr lang="tr-TR" sz="2000" dirty="0"/>
              <a:t> </a:t>
            </a:r>
            <a:r>
              <a:rPr lang="tr-TR" sz="2000" dirty="0" err="1"/>
              <a:t>kollektöre</a:t>
            </a:r>
            <a:r>
              <a:rPr lang="tr-TR" sz="2000" dirty="0"/>
              <a:t> yüksek bir akım geçecektir.</a:t>
            </a:r>
          </a:p>
        </p:txBody>
      </p:sp>
    </p:spTree>
    <p:extLst>
      <p:ext uri="{BB962C8B-B14F-4D97-AF65-F5344CB8AC3E}">
        <p14:creationId xmlns:p14="http://schemas.microsoft.com/office/powerpoint/2010/main" val="6916772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>
            <a:extLst>
              <a:ext uri="{FF2B5EF4-FFF2-40B4-BE49-F238E27FC236}">
                <a16:creationId xmlns:a16="http://schemas.microsoft.com/office/drawing/2014/main" id="{ACAEB2D6-428D-43B6-BB43-0B7D0AE1B2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9221" y="284392"/>
            <a:ext cx="6938614" cy="6241551"/>
          </a:xfrm>
          <a:prstGeom prst="rect">
            <a:avLst/>
          </a:prstGeom>
        </p:spPr>
      </p:pic>
      <p:sp>
        <p:nvSpPr>
          <p:cNvPr id="7" name="Metin kutusu 6">
            <a:extLst>
              <a:ext uri="{FF2B5EF4-FFF2-40B4-BE49-F238E27FC236}">
                <a16:creationId xmlns:a16="http://schemas.microsoft.com/office/drawing/2014/main" id="{D6C6DD06-F8D6-40BB-8483-70ED98E801ED}"/>
              </a:ext>
            </a:extLst>
          </p:cNvPr>
          <p:cNvSpPr txBox="1"/>
          <p:nvPr/>
        </p:nvSpPr>
        <p:spPr>
          <a:xfrm>
            <a:off x="190893" y="1232257"/>
            <a:ext cx="427741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2000" dirty="0"/>
              <a:t>PNP </a:t>
            </a:r>
            <a:r>
              <a:rPr lang="tr-TR" sz="2000" dirty="0" err="1"/>
              <a:t>transistörün</a:t>
            </a:r>
            <a:r>
              <a:rPr lang="tr-TR" sz="2000" dirty="0"/>
              <a:t> bazına "+" (artı) gerilim uygulanırsa bu durumda </a:t>
            </a:r>
            <a:r>
              <a:rPr lang="tr-TR" sz="2000" dirty="0" err="1"/>
              <a:t>emiterden</a:t>
            </a:r>
            <a:r>
              <a:rPr lang="tr-TR" sz="2000" dirty="0"/>
              <a:t> </a:t>
            </a:r>
            <a:r>
              <a:rPr lang="tr-TR" sz="2000" dirty="0" err="1"/>
              <a:t>kollektöre</a:t>
            </a:r>
            <a:r>
              <a:rPr lang="tr-TR" sz="2000" dirty="0"/>
              <a:t> akım geçişi duracaktır.</a:t>
            </a:r>
          </a:p>
        </p:txBody>
      </p:sp>
    </p:spTree>
    <p:extLst>
      <p:ext uri="{BB962C8B-B14F-4D97-AF65-F5344CB8AC3E}">
        <p14:creationId xmlns:p14="http://schemas.microsoft.com/office/powerpoint/2010/main" val="37784804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>
            <a:extLst>
              <a:ext uri="{FF2B5EF4-FFF2-40B4-BE49-F238E27FC236}">
                <a16:creationId xmlns:a16="http://schemas.microsoft.com/office/drawing/2014/main" id="{33A099A4-A7A7-4596-8A69-F913B93A2C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6001" y="3024817"/>
            <a:ext cx="3496795" cy="3081395"/>
          </a:xfrm>
          <a:prstGeom prst="rect">
            <a:avLst/>
          </a:prstGeom>
        </p:spPr>
      </p:pic>
      <p:sp>
        <p:nvSpPr>
          <p:cNvPr id="7" name="Metin kutusu 6">
            <a:extLst>
              <a:ext uri="{FF2B5EF4-FFF2-40B4-BE49-F238E27FC236}">
                <a16:creationId xmlns:a16="http://schemas.microsoft.com/office/drawing/2014/main" id="{5A8C9D16-6EDA-4880-BA76-6CD38F457EFB}"/>
              </a:ext>
            </a:extLst>
          </p:cNvPr>
          <p:cNvSpPr txBox="1"/>
          <p:nvPr/>
        </p:nvSpPr>
        <p:spPr>
          <a:xfrm>
            <a:off x="6212263" y="347605"/>
            <a:ext cx="5547673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2000" dirty="0"/>
              <a:t>Bu </a:t>
            </a:r>
            <a:r>
              <a:rPr lang="tr-TR" sz="2000" dirty="0" err="1"/>
              <a:t>transistör</a:t>
            </a:r>
            <a:r>
              <a:rPr lang="tr-TR" sz="2000" dirty="0"/>
              <a:t> de tetikleme amacıyla kullanılacak olursa </a:t>
            </a:r>
            <a:r>
              <a:rPr lang="tr-TR" sz="2000" dirty="0" err="1"/>
              <a:t>transistörün</a:t>
            </a:r>
            <a:r>
              <a:rPr lang="tr-TR" sz="2000" dirty="0"/>
              <a:t> bazına "–" bir gerilim uygulanırsa, </a:t>
            </a:r>
            <a:r>
              <a:rPr lang="tr-TR" sz="2000" dirty="0" err="1"/>
              <a:t>kollektörden</a:t>
            </a:r>
            <a:r>
              <a:rPr lang="tr-TR" sz="2000" dirty="0"/>
              <a:t> </a:t>
            </a:r>
            <a:r>
              <a:rPr lang="tr-TR" sz="2000" dirty="0" err="1"/>
              <a:t>emitere</a:t>
            </a:r>
            <a:r>
              <a:rPr lang="tr-TR" sz="2000" dirty="0"/>
              <a:t> bir akım akışı olmaz. Fakat </a:t>
            </a:r>
            <a:r>
              <a:rPr lang="tr-TR" sz="2000" dirty="0" err="1"/>
              <a:t>Transistörün</a:t>
            </a:r>
            <a:r>
              <a:rPr lang="tr-TR" sz="2000" dirty="0"/>
              <a:t> bazına "+" bir gerilim uygulanması durumunda ise bazdan </a:t>
            </a:r>
            <a:r>
              <a:rPr lang="tr-TR" sz="2000" dirty="0" err="1"/>
              <a:t>emitere</a:t>
            </a:r>
            <a:r>
              <a:rPr lang="tr-TR" sz="2000" dirty="0"/>
              <a:t> küçük bir akım geçişi gözlenirken, </a:t>
            </a:r>
            <a:r>
              <a:rPr lang="tr-TR" sz="2000" dirty="0" err="1"/>
              <a:t>kollektörden</a:t>
            </a:r>
            <a:r>
              <a:rPr lang="tr-TR" sz="2000" dirty="0"/>
              <a:t> </a:t>
            </a:r>
            <a:r>
              <a:rPr lang="tr-TR" sz="2000" dirty="0" err="1"/>
              <a:t>emitere</a:t>
            </a:r>
            <a:r>
              <a:rPr lang="tr-TR" sz="2000" dirty="0"/>
              <a:t> büyük bir akım geçişi yapılabilir.</a:t>
            </a:r>
          </a:p>
        </p:txBody>
      </p:sp>
      <p:pic>
        <p:nvPicPr>
          <p:cNvPr id="9" name="Resim 8">
            <a:extLst>
              <a:ext uri="{FF2B5EF4-FFF2-40B4-BE49-F238E27FC236}">
                <a16:creationId xmlns:a16="http://schemas.microsoft.com/office/drawing/2014/main" id="{8AF98522-AC6A-4AA1-ADC5-7A5262F367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939" y="204030"/>
            <a:ext cx="5861467" cy="5235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0192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2E99C4DB-0A77-4427-A159-0CC39628F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r-TR" dirty="0" err="1"/>
              <a:t>Transistör</a:t>
            </a:r>
            <a:r>
              <a:rPr lang="tr-TR" dirty="0"/>
              <a:t> ile Karanlıkta Yanan LED (Öğrenci 2)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808C6E15-0318-490E-AB82-8426A4409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Malzeme Listesi </a:t>
            </a:r>
            <a:r>
              <a:rPr lang="tr-TR" dirty="0" err="1"/>
              <a:t>Deneyap</a:t>
            </a:r>
            <a:r>
              <a:rPr lang="tr-TR" dirty="0"/>
              <a:t> Kart</a:t>
            </a:r>
          </a:p>
          <a:p>
            <a:r>
              <a:rPr lang="tr-TR" dirty="0"/>
              <a:t>BC547 NPN </a:t>
            </a:r>
            <a:r>
              <a:rPr lang="tr-TR" dirty="0" err="1"/>
              <a:t>Transistör</a:t>
            </a:r>
            <a:r>
              <a:rPr lang="tr-TR" dirty="0"/>
              <a:t> Kırmızı LED</a:t>
            </a:r>
          </a:p>
          <a:p>
            <a:r>
              <a:rPr lang="tr-TR" dirty="0"/>
              <a:t>100 </a:t>
            </a:r>
            <a:r>
              <a:rPr lang="tr-TR" dirty="0" err="1"/>
              <a:t>Ohm</a:t>
            </a:r>
            <a:r>
              <a:rPr lang="tr-TR" dirty="0"/>
              <a:t> Direnç 10K </a:t>
            </a:r>
            <a:r>
              <a:rPr lang="tr-TR" dirty="0" err="1"/>
              <a:t>Ohm</a:t>
            </a:r>
            <a:r>
              <a:rPr lang="tr-TR" dirty="0"/>
              <a:t> Direnç</a:t>
            </a:r>
          </a:p>
          <a:p>
            <a:r>
              <a:rPr lang="tr-TR" dirty="0"/>
              <a:t>LDR </a:t>
            </a:r>
            <a:r>
              <a:rPr lang="tr-TR" dirty="0" err="1"/>
              <a:t>Breadboard</a:t>
            </a:r>
            <a:endParaRPr lang="tr-TR" dirty="0"/>
          </a:p>
          <a:p>
            <a:r>
              <a:rPr lang="tr-TR" dirty="0"/>
              <a:t>Bağlantı kabloları</a:t>
            </a:r>
          </a:p>
        </p:txBody>
      </p:sp>
    </p:spTree>
    <p:extLst>
      <p:ext uri="{BB962C8B-B14F-4D97-AF65-F5344CB8AC3E}">
        <p14:creationId xmlns:p14="http://schemas.microsoft.com/office/powerpoint/2010/main" val="23416570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>
            <a:extLst>
              <a:ext uri="{FF2B5EF4-FFF2-40B4-BE49-F238E27FC236}">
                <a16:creationId xmlns:a16="http://schemas.microsoft.com/office/drawing/2014/main" id="{5D562664-809F-452F-ABD1-A7835C6952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180" y="352318"/>
            <a:ext cx="10385639" cy="6153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8263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2E99C4DB-0A77-4427-A159-0CC39628F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Kondansatör ve Akım İlişkisi</a:t>
            </a:r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E66AE5B8-6C5D-45AA-A762-2EA07EF59C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5485" y="1848040"/>
            <a:ext cx="4785966" cy="3204727"/>
          </a:xfr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FDCE8A59-0FA9-44E3-B552-32023CF82A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1955" y="1860530"/>
            <a:ext cx="2574669" cy="3192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2424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6ABBBBD-661F-4269-8D06-150F08E19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r-TR" dirty="0" err="1"/>
              <a:t>Transistör</a:t>
            </a:r>
            <a:r>
              <a:rPr lang="tr-TR" dirty="0"/>
              <a:t> ve Kondansatörü Kullanıyorum (Öğrenci1)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57746016-58FE-42D5-8200-65BC9A8927A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tr-TR" sz="1800" b="1" i="0" u="none" strike="noStrike" baseline="0" dirty="0">
                <a:solidFill>
                  <a:srgbClr val="FFFFFF"/>
                </a:solidFill>
                <a:latin typeface="Arial" panose="020B0604020202020204" pitchFamily="34" charset="0"/>
              </a:rPr>
              <a:t>Malzeme Listesi </a:t>
            </a:r>
            <a:r>
              <a:rPr lang="tr-TR" sz="1800" b="0" i="0" u="none" strike="noStrike" baseline="0" dirty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r>
              <a:rPr lang="tr-TR" sz="1800" b="1" i="0" u="none" strike="noStrike" baseline="0" dirty="0" err="1">
                <a:solidFill>
                  <a:srgbClr val="006565"/>
                </a:solidFill>
                <a:latin typeface="Arial" panose="020B0604020202020204" pitchFamily="34" charset="0"/>
              </a:rPr>
              <a:t>Deneyap</a:t>
            </a:r>
            <a:r>
              <a:rPr lang="tr-TR" sz="1800" b="1" i="0" u="none" strike="noStrike" baseline="0" dirty="0">
                <a:solidFill>
                  <a:srgbClr val="006565"/>
                </a:solidFill>
                <a:latin typeface="Arial" panose="020B0604020202020204" pitchFamily="34" charset="0"/>
              </a:rPr>
              <a:t> Kart </a:t>
            </a:r>
            <a:r>
              <a:rPr lang="tr-TR" sz="1800" b="0" i="0" u="none" strike="noStrike" baseline="0" dirty="0">
                <a:solidFill>
                  <a:srgbClr val="006565"/>
                </a:solidFill>
                <a:latin typeface="Arial" panose="020B0604020202020204" pitchFamily="34" charset="0"/>
              </a:rPr>
              <a:t>	</a:t>
            </a:r>
          </a:p>
          <a:p>
            <a:r>
              <a:rPr lang="sv-SE" sz="1800" b="1" i="0" u="none" strike="noStrike" baseline="0" dirty="0">
                <a:solidFill>
                  <a:srgbClr val="006565"/>
                </a:solidFill>
                <a:latin typeface="Arial" panose="020B0604020202020204" pitchFamily="34" charset="0"/>
              </a:rPr>
              <a:t>100 mF 16 V Kondansatör </a:t>
            </a:r>
            <a:r>
              <a:rPr lang="sv-SE" sz="1800" b="0" i="0" u="none" strike="noStrike" baseline="0" dirty="0">
                <a:solidFill>
                  <a:srgbClr val="006565"/>
                </a:solidFill>
                <a:latin typeface="Arial" panose="020B0604020202020204" pitchFamily="34" charset="0"/>
              </a:rPr>
              <a:t>	</a:t>
            </a:r>
          </a:p>
          <a:p>
            <a:r>
              <a:rPr lang="tr-TR" sz="1800" b="1" i="0" u="none" strike="noStrike" baseline="0" dirty="0">
                <a:solidFill>
                  <a:srgbClr val="006565"/>
                </a:solidFill>
                <a:latin typeface="Arial" panose="020B0604020202020204" pitchFamily="34" charset="0"/>
              </a:rPr>
              <a:t>BC547 NPN </a:t>
            </a:r>
            <a:r>
              <a:rPr lang="tr-TR" sz="1800" b="1" i="0" u="none" strike="noStrike" baseline="0" dirty="0" err="1">
                <a:solidFill>
                  <a:srgbClr val="006565"/>
                </a:solidFill>
                <a:latin typeface="Arial" panose="020B0604020202020204" pitchFamily="34" charset="0"/>
              </a:rPr>
              <a:t>Transistör</a:t>
            </a:r>
            <a:r>
              <a:rPr lang="tr-TR" sz="1800" b="1" i="0" u="none" strike="noStrike" baseline="0" dirty="0">
                <a:solidFill>
                  <a:srgbClr val="006565"/>
                </a:solidFill>
                <a:latin typeface="Arial" panose="020B0604020202020204" pitchFamily="34" charset="0"/>
              </a:rPr>
              <a:t> </a:t>
            </a:r>
            <a:r>
              <a:rPr lang="tr-TR" sz="1800" b="0" i="0" u="none" strike="noStrike" baseline="0" dirty="0">
                <a:solidFill>
                  <a:srgbClr val="006565"/>
                </a:solidFill>
                <a:latin typeface="Arial" panose="020B0604020202020204" pitchFamily="34" charset="0"/>
              </a:rPr>
              <a:t>	</a:t>
            </a:r>
          </a:p>
          <a:p>
            <a:r>
              <a:rPr lang="tr-TR" sz="1800" b="1" i="0" u="none" strike="noStrike" baseline="0" dirty="0">
                <a:solidFill>
                  <a:srgbClr val="006565"/>
                </a:solidFill>
                <a:latin typeface="Arial" panose="020B0604020202020204" pitchFamily="34" charset="0"/>
              </a:rPr>
              <a:t>Kırmızı LED </a:t>
            </a:r>
            <a:r>
              <a:rPr lang="tr-TR" sz="1800" b="0" i="0" u="none" strike="noStrike" baseline="0" dirty="0">
                <a:solidFill>
                  <a:srgbClr val="006565"/>
                </a:solidFill>
                <a:latin typeface="Arial" panose="020B0604020202020204" pitchFamily="34" charset="0"/>
              </a:rPr>
              <a:t>	</a:t>
            </a:r>
          </a:p>
          <a:p>
            <a:r>
              <a:rPr lang="tr-TR" sz="1800" b="1" i="0" u="none" strike="noStrike" baseline="0" dirty="0">
                <a:solidFill>
                  <a:srgbClr val="006565"/>
                </a:solidFill>
                <a:latin typeface="Arial" panose="020B0604020202020204" pitchFamily="34" charset="0"/>
              </a:rPr>
              <a:t>220 </a:t>
            </a:r>
            <a:r>
              <a:rPr lang="tr-TR" sz="1800" b="1" i="0" u="none" strike="noStrike" baseline="0" dirty="0" err="1">
                <a:solidFill>
                  <a:srgbClr val="006565"/>
                </a:solidFill>
                <a:latin typeface="Arial" panose="020B0604020202020204" pitchFamily="34" charset="0"/>
              </a:rPr>
              <a:t>Ohm</a:t>
            </a:r>
            <a:r>
              <a:rPr lang="tr-TR" sz="1800" b="1" i="0" u="none" strike="noStrike" baseline="0" dirty="0">
                <a:solidFill>
                  <a:srgbClr val="006565"/>
                </a:solidFill>
                <a:latin typeface="Arial" panose="020B0604020202020204" pitchFamily="34" charset="0"/>
              </a:rPr>
              <a:t> Direnç </a:t>
            </a:r>
            <a:r>
              <a:rPr lang="tr-TR" sz="1800" b="0" i="0" u="none" strike="noStrike" baseline="0" dirty="0">
                <a:solidFill>
                  <a:srgbClr val="006565"/>
                </a:solidFill>
                <a:latin typeface="Arial" panose="020B0604020202020204" pitchFamily="34" charset="0"/>
              </a:rPr>
              <a:t>	</a:t>
            </a:r>
          </a:p>
          <a:p>
            <a:r>
              <a:rPr lang="tr-TR" sz="1800" b="1" i="0" u="none" strike="noStrike" baseline="0" dirty="0">
                <a:solidFill>
                  <a:srgbClr val="006565"/>
                </a:solidFill>
                <a:latin typeface="Arial" panose="020B0604020202020204" pitchFamily="34" charset="0"/>
              </a:rPr>
              <a:t>10K </a:t>
            </a:r>
            <a:r>
              <a:rPr lang="tr-TR" sz="1800" b="1" i="0" u="none" strike="noStrike" baseline="0" dirty="0" err="1">
                <a:solidFill>
                  <a:srgbClr val="006565"/>
                </a:solidFill>
                <a:latin typeface="Arial" panose="020B0604020202020204" pitchFamily="34" charset="0"/>
              </a:rPr>
              <a:t>Ohm</a:t>
            </a:r>
            <a:r>
              <a:rPr lang="tr-TR" sz="1800" b="1" i="0" u="none" strike="noStrike" baseline="0" dirty="0">
                <a:solidFill>
                  <a:srgbClr val="006565"/>
                </a:solidFill>
                <a:latin typeface="Arial" panose="020B0604020202020204" pitchFamily="34" charset="0"/>
              </a:rPr>
              <a:t> Direnç </a:t>
            </a:r>
            <a:r>
              <a:rPr lang="tr-TR" sz="1800" b="0" i="0" u="none" strike="noStrike" baseline="0" dirty="0">
                <a:solidFill>
                  <a:srgbClr val="006565"/>
                </a:solidFill>
                <a:latin typeface="Arial" panose="020B0604020202020204" pitchFamily="34" charset="0"/>
              </a:rPr>
              <a:t>	</a:t>
            </a:r>
          </a:p>
          <a:p>
            <a:r>
              <a:rPr lang="tr-TR" sz="1800" b="1" i="0" u="none" strike="noStrike" baseline="0" dirty="0">
                <a:solidFill>
                  <a:srgbClr val="006565"/>
                </a:solidFill>
                <a:latin typeface="Arial" panose="020B0604020202020204" pitchFamily="34" charset="0"/>
              </a:rPr>
              <a:t>LDR </a:t>
            </a:r>
            <a:r>
              <a:rPr lang="tr-TR" sz="1800" b="0" i="0" u="none" strike="noStrike" baseline="0" dirty="0">
                <a:solidFill>
                  <a:srgbClr val="006565"/>
                </a:solidFill>
                <a:latin typeface="Arial" panose="020B0604020202020204" pitchFamily="34" charset="0"/>
              </a:rPr>
              <a:t>	</a:t>
            </a:r>
          </a:p>
          <a:p>
            <a:r>
              <a:rPr lang="tr-TR" sz="1800" b="1" i="0" u="none" strike="noStrike" baseline="0" dirty="0" err="1">
                <a:solidFill>
                  <a:srgbClr val="006565"/>
                </a:solidFill>
                <a:latin typeface="Arial" panose="020B0604020202020204" pitchFamily="34" charset="0"/>
              </a:rPr>
              <a:t>Breadboard</a:t>
            </a:r>
            <a:r>
              <a:rPr lang="tr-TR" sz="1800" b="1" i="0" u="none" strike="noStrike" baseline="0" dirty="0">
                <a:solidFill>
                  <a:srgbClr val="006565"/>
                </a:solidFill>
                <a:latin typeface="Arial" panose="020B0604020202020204" pitchFamily="34" charset="0"/>
              </a:rPr>
              <a:t> </a:t>
            </a:r>
            <a:r>
              <a:rPr lang="tr-TR" sz="1800" b="0" i="0" u="none" strike="noStrike" baseline="0" dirty="0">
                <a:solidFill>
                  <a:srgbClr val="006565"/>
                </a:solidFill>
                <a:latin typeface="Arial" panose="020B0604020202020204" pitchFamily="34" charset="0"/>
              </a:rPr>
              <a:t>	</a:t>
            </a:r>
          </a:p>
          <a:p>
            <a:r>
              <a:rPr lang="tr-TR" sz="1800" b="1" i="0" u="none" strike="noStrike" baseline="0" dirty="0">
                <a:solidFill>
                  <a:srgbClr val="006565"/>
                </a:solidFill>
                <a:latin typeface="Arial" panose="020B0604020202020204" pitchFamily="34" charset="0"/>
              </a:rPr>
              <a:t>Bağlantı kabloları </a:t>
            </a:r>
            <a:r>
              <a:rPr lang="tr-TR" sz="1800" b="0" i="0" u="none" strike="noStrike" baseline="0" dirty="0">
                <a:solidFill>
                  <a:srgbClr val="006565"/>
                </a:solidFill>
                <a:latin typeface="Arial" panose="020B0604020202020204" pitchFamily="34" charset="0"/>
              </a:rPr>
              <a:t>	</a:t>
            </a:r>
          </a:p>
          <a:p>
            <a:endParaRPr lang="tr-TR" dirty="0"/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43B7D6AA-3873-4A64-AF89-AF24C4216CD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tr-TR" sz="2400" dirty="0"/>
              <a:t>Bu etkinlikteki amaç </a:t>
            </a:r>
            <a:r>
              <a:rPr lang="tr-TR" sz="2400" dirty="0" err="1"/>
              <a:t>transistör</a:t>
            </a:r>
            <a:r>
              <a:rPr lang="tr-TR" sz="2400" dirty="0"/>
              <a:t> ve kondansatörü kullanarak butona basıldığında LED’i yakıp buton bırakıldığında yavaş yavaş LED’in sönmesini sağlayan devreyi oluşturmaktır.</a:t>
            </a:r>
          </a:p>
        </p:txBody>
      </p:sp>
    </p:spTree>
    <p:extLst>
      <p:ext uri="{BB962C8B-B14F-4D97-AF65-F5344CB8AC3E}">
        <p14:creationId xmlns:p14="http://schemas.microsoft.com/office/powerpoint/2010/main" val="13289059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>
            <a:extLst>
              <a:ext uri="{FF2B5EF4-FFF2-40B4-BE49-F238E27FC236}">
                <a16:creationId xmlns:a16="http://schemas.microsoft.com/office/drawing/2014/main" id="{1BE08617-7F95-4D6F-B64A-86EF4A5647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357" y="370729"/>
            <a:ext cx="11753285" cy="6116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2080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6ABBBBD-661F-4269-8D06-150F08E19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r-TR" dirty="0"/>
              <a:t>HC-SR04 </a:t>
            </a:r>
            <a:r>
              <a:rPr lang="tr-TR" dirty="0" err="1"/>
              <a:t>Ultrasonik</a:t>
            </a:r>
            <a:r>
              <a:rPr lang="tr-TR" dirty="0"/>
              <a:t> Mesafe </a:t>
            </a:r>
            <a:r>
              <a:rPr lang="tr-TR" dirty="0" err="1"/>
              <a:t>Sensörü</a:t>
            </a:r>
            <a:r>
              <a:rPr lang="tr-TR" dirty="0"/>
              <a:t> ile Mesafe Ölçüyorum (Öğrenci 2)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57746016-58FE-42D5-8200-65BC9A8927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sz="1800" b="1" i="0" u="none" strike="noStrike" baseline="0" dirty="0">
                <a:solidFill>
                  <a:srgbClr val="FFFFFF"/>
                </a:solidFill>
                <a:latin typeface="Arial" panose="020B0604020202020204" pitchFamily="34" charset="0"/>
              </a:rPr>
              <a:t>Malzeme Listesi </a:t>
            </a:r>
            <a:r>
              <a:rPr lang="tr-TR" sz="1800" b="0" i="0" u="none" strike="noStrike" baseline="0" dirty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r>
              <a:rPr lang="tr-TR" sz="1800" b="1" i="0" u="none" strike="noStrike" baseline="0" dirty="0" err="1">
                <a:solidFill>
                  <a:srgbClr val="006565"/>
                </a:solidFill>
                <a:latin typeface="Arial" panose="020B0604020202020204" pitchFamily="34" charset="0"/>
              </a:rPr>
              <a:t>Deneyap</a:t>
            </a:r>
            <a:r>
              <a:rPr lang="tr-TR" sz="1800" b="1" i="0" u="none" strike="noStrike" baseline="0" dirty="0">
                <a:solidFill>
                  <a:srgbClr val="006565"/>
                </a:solidFill>
                <a:latin typeface="Arial" panose="020B0604020202020204" pitchFamily="34" charset="0"/>
              </a:rPr>
              <a:t> Kart </a:t>
            </a:r>
            <a:r>
              <a:rPr lang="tr-TR" sz="1800" b="0" i="0" u="none" strike="noStrike" baseline="0" dirty="0">
                <a:solidFill>
                  <a:srgbClr val="006565"/>
                </a:solidFill>
                <a:latin typeface="Arial" panose="020B0604020202020204" pitchFamily="34" charset="0"/>
              </a:rPr>
              <a:t>	</a:t>
            </a:r>
          </a:p>
          <a:p>
            <a:r>
              <a:rPr lang="tr-TR" sz="1800" b="1" i="0" u="none" strike="noStrike" baseline="0" dirty="0">
                <a:solidFill>
                  <a:srgbClr val="006565"/>
                </a:solidFill>
                <a:latin typeface="Arial" panose="020B0604020202020204" pitchFamily="34" charset="0"/>
              </a:rPr>
              <a:t>HC-SR04 </a:t>
            </a:r>
            <a:r>
              <a:rPr lang="tr-TR" sz="1800" b="1" i="0" u="none" strike="noStrike" baseline="0" dirty="0" err="1">
                <a:solidFill>
                  <a:srgbClr val="006565"/>
                </a:solidFill>
                <a:latin typeface="Arial" panose="020B0604020202020204" pitchFamily="34" charset="0"/>
              </a:rPr>
              <a:t>ultrasonik</a:t>
            </a:r>
            <a:r>
              <a:rPr lang="tr-TR" sz="1800" b="1" i="0" u="none" strike="noStrike" baseline="0" dirty="0">
                <a:solidFill>
                  <a:srgbClr val="006565"/>
                </a:solidFill>
                <a:latin typeface="Arial" panose="020B0604020202020204" pitchFamily="34" charset="0"/>
              </a:rPr>
              <a:t> mesafe </a:t>
            </a:r>
            <a:r>
              <a:rPr lang="tr-TR" sz="1800" b="1" i="0" u="none" strike="noStrike" baseline="0" dirty="0" err="1">
                <a:solidFill>
                  <a:srgbClr val="006565"/>
                </a:solidFill>
                <a:latin typeface="Arial" panose="020B0604020202020204" pitchFamily="34" charset="0"/>
              </a:rPr>
              <a:t>sensörü</a:t>
            </a:r>
            <a:r>
              <a:rPr lang="tr-TR" sz="1800" b="1" i="0" u="none" strike="noStrike" baseline="0" dirty="0">
                <a:solidFill>
                  <a:srgbClr val="006565"/>
                </a:solidFill>
                <a:latin typeface="Arial" panose="020B0604020202020204" pitchFamily="34" charset="0"/>
              </a:rPr>
              <a:t> </a:t>
            </a:r>
            <a:r>
              <a:rPr lang="tr-TR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	</a:t>
            </a:r>
          </a:p>
          <a:p>
            <a:r>
              <a:rPr lang="tr-TR" sz="1800" b="1" i="0" u="none" strike="noStrike" baseline="0" dirty="0" err="1">
                <a:solidFill>
                  <a:srgbClr val="006565"/>
                </a:solidFill>
                <a:latin typeface="Arial" panose="020B0604020202020204" pitchFamily="34" charset="0"/>
              </a:rPr>
              <a:t>Breadboard</a:t>
            </a:r>
            <a:r>
              <a:rPr lang="tr-TR" sz="1800" b="1" i="0" u="none" strike="noStrike" baseline="0" dirty="0">
                <a:solidFill>
                  <a:srgbClr val="006565"/>
                </a:solidFill>
                <a:latin typeface="Arial" panose="020B0604020202020204" pitchFamily="34" charset="0"/>
              </a:rPr>
              <a:t> </a:t>
            </a:r>
            <a:r>
              <a:rPr lang="tr-TR" sz="1800" b="0" i="0" u="none" strike="noStrike" baseline="0" dirty="0">
                <a:solidFill>
                  <a:srgbClr val="006565"/>
                </a:solidFill>
                <a:latin typeface="Arial" panose="020B0604020202020204" pitchFamily="34" charset="0"/>
              </a:rPr>
              <a:t>	</a:t>
            </a:r>
          </a:p>
          <a:p>
            <a:r>
              <a:rPr lang="tr-TR" sz="1800" b="1" i="0" u="none" strike="noStrike" baseline="0" dirty="0">
                <a:solidFill>
                  <a:srgbClr val="006565"/>
                </a:solidFill>
                <a:latin typeface="Arial" panose="020B0604020202020204" pitchFamily="34" charset="0"/>
              </a:rPr>
              <a:t>Bağlantı kabloları </a:t>
            </a:r>
            <a:r>
              <a:rPr lang="tr-TR" sz="1800" b="0" i="0" u="none" strike="noStrike" baseline="0" dirty="0">
                <a:solidFill>
                  <a:srgbClr val="006565"/>
                </a:solidFill>
                <a:latin typeface="Arial" panose="020B0604020202020204" pitchFamily="34" charset="0"/>
              </a:rPr>
              <a:t>	</a:t>
            </a:r>
          </a:p>
          <a:p>
            <a:endParaRPr lang="tr-TR" dirty="0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C32F7198-C7DD-4B30-82A0-194834DDA2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1254" y="1817351"/>
            <a:ext cx="3828169" cy="4635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6947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>
            <a:extLst>
              <a:ext uri="{FF2B5EF4-FFF2-40B4-BE49-F238E27FC236}">
                <a16:creationId xmlns:a16="http://schemas.microsoft.com/office/drawing/2014/main" id="{462C0145-8CEE-49C7-AB28-AB8676A458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115" y="296693"/>
            <a:ext cx="11513537" cy="6250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6989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6ABBBBD-661F-4269-8D06-150F08E19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LDR(Işığa Duyarlı Direnç)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57746016-58FE-42D5-8200-65BC9A8927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Bazen </a:t>
            </a:r>
            <a:r>
              <a:rPr lang="tr-TR" dirty="0" err="1"/>
              <a:t>LDR’ye</a:t>
            </a:r>
            <a:r>
              <a:rPr lang="tr-TR" dirty="0"/>
              <a:t> foto direnç de denilmektedir.</a:t>
            </a:r>
          </a:p>
          <a:p>
            <a:r>
              <a:rPr lang="tr-TR" dirty="0" err="1"/>
              <a:t>LDR’nin</a:t>
            </a:r>
            <a:r>
              <a:rPr lang="tr-TR" dirty="0"/>
              <a:t> üretiminde yarı iletken maddeler kullanılmaktadır.</a:t>
            </a:r>
          </a:p>
          <a:p>
            <a:r>
              <a:rPr lang="tr-TR" dirty="0" err="1"/>
              <a:t>LDR’nin</a:t>
            </a:r>
            <a:r>
              <a:rPr lang="tr-TR" dirty="0"/>
              <a:t> karanlıktaki direnci 1M </a:t>
            </a:r>
            <a:r>
              <a:rPr lang="tr-TR" dirty="0" err="1"/>
              <a:t>Ohm</a:t>
            </a:r>
            <a:r>
              <a:rPr lang="tr-TR" dirty="0"/>
              <a:t> (1M </a:t>
            </a:r>
            <a:r>
              <a:rPr lang="tr-TR" dirty="0" err="1"/>
              <a:t>Ohm</a:t>
            </a:r>
            <a:r>
              <a:rPr lang="tr-TR" dirty="0"/>
              <a:t>= 1.000.000 </a:t>
            </a:r>
            <a:r>
              <a:rPr lang="tr-TR" dirty="0" err="1"/>
              <a:t>Ohm</a:t>
            </a:r>
            <a:r>
              <a:rPr lang="tr-TR" dirty="0"/>
              <a:t>) </a:t>
            </a:r>
            <a:r>
              <a:rPr lang="tr-TR" dirty="0" err="1"/>
              <a:t>seviyesinine</a:t>
            </a:r>
            <a:r>
              <a:rPr lang="tr-TR" dirty="0"/>
              <a:t> çıkarken; aydınlıktaki direnci 10 </a:t>
            </a:r>
            <a:r>
              <a:rPr lang="tr-TR" dirty="0" err="1"/>
              <a:t>Ohm</a:t>
            </a:r>
            <a:r>
              <a:rPr lang="tr-TR" dirty="0"/>
              <a:t> seviyesine kadar düşebilir.</a:t>
            </a:r>
          </a:p>
          <a:p>
            <a:endParaRPr lang="tr-TR" dirty="0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C0C7F2D0-29A2-41A5-8EEB-4A8E15370B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7307" y="3032226"/>
            <a:ext cx="3448779" cy="3013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8316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>
            <a:extLst>
              <a:ext uri="{FF2B5EF4-FFF2-40B4-BE49-F238E27FC236}">
                <a16:creationId xmlns:a16="http://schemas.microsoft.com/office/drawing/2014/main" id="{1212C4DC-1C33-47E7-8FE2-CB4DF4D7C7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1915" y="0"/>
            <a:ext cx="4728893" cy="6750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5912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2E99C4DB-0A77-4427-A159-0CC39628F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r-TR" dirty="0"/>
              <a:t>KY-038 Ses </a:t>
            </a:r>
            <a:r>
              <a:rPr lang="tr-TR" dirty="0" err="1"/>
              <a:t>Sensörü</a:t>
            </a:r>
            <a:r>
              <a:rPr lang="tr-TR" dirty="0"/>
              <a:t> ile Gürültü </a:t>
            </a:r>
            <a:r>
              <a:rPr lang="tr-TR" dirty="0" err="1"/>
              <a:t>Dedektörü</a:t>
            </a:r>
            <a:r>
              <a:rPr lang="tr-TR" dirty="0"/>
              <a:t> (Öğrenci 2)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808C6E15-0318-490E-AB82-8426A4409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sz="1800" b="1" i="0" u="none" strike="noStrike" baseline="0" dirty="0">
                <a:solidFill>
                  <a:srgbClr val="FFFFFF"/>
                </a:solidFill>
                <a:latin typeface="Arial" panose="020B0604020202020204" pitchFamily="34" charset="0"/>
              </a:rPr>
              <a:t>Malzeme Listesi </a:t>
            </a:r>
            <a:r>
              <a:rPr lang="tr-TR" sz="1800" b="0" i="0" u="none" strike="noStrike" baseline="0" dirty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r>
              <a:rPr lang="tr-TR" sz="1800" b="1" i="0" u="none" strike="noStrike" baseline="0" dirty="0" err="1">
                <a:solidFill>
                  <a:srgbClr val="006565"/>
                </a:solidFill>
                <a:latin typeface="Arial" panose="020B0604020202020204" pitchFamily="34" charset="0"/>
              </a:rPr>
              <a:t>Deneyap</a:t>
            </a:r>
            <a:r>
              <a:rPr lang="tr-TR" sz="1800" b="1" i="0" u="none" strike="noStrike" baseline="0" dirty="0">
                <a:solidFill>
                  <a:srgbClr val="006565"/>
                </a:solidFill>
                <a:latin typeface="Arial" panose="020B0604020202020204" pitchFamily="34" charset="0"/>
              </a:rPr>
              <a:t> Kart </a:t>
            </a:r>
            <a:r>
              <a:rPr lang="tr-TR" sz="1800" b="0" i="0" u="none" strike="noStrike" baseline="0" dirty="0">
                <a:solidFill>
                  <a:srgbClr val="006565"/>
                </a:solidFill>
                <a:latin typeface="Arial" panose="020B0604020202020204" pitchFamily="34" charset="0"/>
              </a:rPr>
              <a:t>	</a:t>
            </a:r>
          </a:p>
          <a:p>
            <a:r>
              <a:rPr lang="tr-TR" sz="1800" b="1" i="0" u="none" strike="noStrike" baseline="0" dirty="0">
                <a:solidFill>
                  <a:srgbClr val="006565"/>
                </a:solidFill>
                <a:latin typeface="Arial" panose="020B0604020202020204" pitchFamily="34" charset="0"/>
              </a:rPr>
              <a:t>KY-038 Ses </a:t>
            </a:r>
            <a:r>
              <a:rPr lang="tr-TR" sz="1800" b="1" i="0" u="none" strike="noStrike" baseline="0" dirty="0" err="1">
                <a:solidFill>
                  <a:srgbClr val="006565"/>
                </a:solidFill>
                <a:latin typeface="Arial" panose="020B0604020202020204" pitchFamily="34" charset="0"/>
              </a:rPr>
              <a:t>Sensörü</a:t>
            </a:r>
            <a:r>
              <a:rPr lang="tr-TR" sz="1800" b="1" i="0" u="none" strike="noStrike" baseline="0" dirty="0">
                <a:solidFill>
                  <a:srgbClr val="006565"/>
                </a:solidFill>
                <a:latin typeface="Arial" panose="020B0604020202020204" pitchFamily="34" charset="0"/>
              </a:rPr>
              <a:t> </a:t>
            </a:r>
            <a:r>
              <a:rPr lang="tr-TR" sz="1800" b="0" i="0" u="none" strike="noStrike" baseline="0" dirty="0">
                <a:solidFill>
                  <a:srgbClr val="006565"/>
                </a:solidFill>
                <a:latin typeface="Arial" panose="020B0604020202020204" pitchFamily="34" charset="0"/>
              </a:rPr>
              <a:t>	</a:t>
            </a:r>
          </a:p>
          <a:p>
            <a:r>
              <a:rPr lang="tr-TR" sz="1800" b="1" i="0" u="none" strike="noStrike" baseline="0" dirty="0">
                <a:solidFill>
                  <a:srgbClr val="006565"/>
                </a:solidFill>
                <a:latin typeface="Arial" panose="020B0604020202020204" pitchFamily="34" charset="0"/>
              </a:rPr>
              <a:t>Kırmızı LED </a:t>
            </a:r>
            <a:r>
              <a:rPr lang="tr-TR" sz="1800" b="0" i="0" u="none" strike="noStrike" baseline="0" dirty="0">
                <a:solidFill>
                  <a:srgbClr val="006565"/>
                </a:solidFill>
                <a:latin typeface="Arial" panose="020B0604020202020204" pitchFamily="34" charset="0"/>
              </a:rPr>
              <a:t>	</a:t>
            </a:r>
          </a:p>
          <a:p>
            <a:r>
              <a:rPr lang="tr-TR" sz="1800" b="1" i="0" u="none" strike="noStrike" baseline="0" dirty="0">
                <a:solidFill>
                  <a:srgbClr val="006565"/>
                </a:solidFill>
                <a:latin typeface="Arial" panose="020B0604020202020204" pitchFamily="34" charset="0"/>
              </a:rPr>
              <a:t>220 </a:t>
            </a:r>
            <a:r>
              <a:rPr lang="tr-TR" sz="1800" b="1" i="0" u="none" strike="noStrike" baseline="0" dirty="0" err="1">
                <a:solidFill>
                  <a:srgbClr val="006565"/>
                </a:solidFill>
                <a:latin typeface="Arial" panose="020B0604020202020204" pitchFamily="34" charset="0"/>
              </a:rPr>
              <a:t>Ohm</a:t>
            </a:r>
            <a:r>
              <a:rPr lang="tr-TR" sz="1800" b="1" i="0" u="none" strike="noStrike" baseline="0" dirty="0">
                <a:solidFill>
                  <a:srgbClr val="006565"/>
                </a:solidFill>
                <a:latin typeface="Arial" panose="020B0604020202020204" pitchFamily="34" charset="0"/>
              </a:rPr>
              <a:t> </a:t>
            </a:r>
            <a:r>
              <a:rPr lang="tr-TR" sz="1800" b="1" i="0" u="none" strike="noStrike" baseline="0" dirty="0" err="1">
                <a:solidFill>
                  <a:srgbClr val="006565"/>
                </a:solidFill>
                <a:latin typeface="Arial" panose="020B0604020202020204" pitchFamily="34" charset="0"/>
              </a:rPr>
              <a:t>Direç</a:t>
            </a:r>
            <a:r>
              <a:rPr lang="tr-TR" sz="1800" b="1" i="0" u="none" strike="noStrike" baseline="0" dirty="0">
                <a:solidFill>
                  <a:srgbClr val="006565"/>
                </a:solidFill>
                <a:latin typeface="Arial" panose="020B0604020202020204" pitchFamily="34" charset="0"/>
              </a:rPr>
              <a:t> </a:t>
            </a:r>
            <a:r>
              <a:rPr lang="tr-TR" sz="1800" b="0" i="0" u="none" strike="noStrike" baseline="0" dirty="0">
                <a:solidFill>
                  <a:srgbClr val="006565"/>
                </a:solidFill>
                <a:latin typeface="Arial" panose="020B0604020202020204" pitchFamily="34" charset="0"/>
              </a:rPr>
              <a:t>	</a:t>
            </a:r>
          </a:p>
          <a:p>
            <a:r>
              <a:rPr lang="tr-TR" sz="1800" b="1" i="0" u="none" strike="noStrike" baseline="0" dirty="0" err="1">
                <a:solidFill>
                  <a:srgbClr val="006565"/>
                </a:solidFill>
                <a:latin typeface="Arial" panose="020B0604020202020204" pitchFamily="34" charset="0"/>
              </a:rPr>
              <a:t>Breadboard</a:t>
            </a:r>
            <a:r>
              <a:rPr lang="tr-TR" sz="1800" b="1" i="0" u="none" strike="noStrike" baseline="0" dirty="0">
                <a:solidFill>
                  <a:srgbClr val="006565"/>
                </a:solidFill>
                <a:latin typeface="Arial" panose="020B0604020202020204" pitchFamily="34" charset="0"/>
              </a:rPr>
              <a:t> </a:t>
            </a:r>
            <a:r>
              <a:rPr lang="tr-TR" sz="1800" b="0" i="0" u="none" strike="noStrike" baseline="0" dirty="0">
                <a:solidFill>
                  <a:srgbClr val="006565"/>
                </a:solidFill>
                <a:latin typeface="Arial" panose="020B0604020202020204" pitchFamily="34" charset="0"/>
              </a:rPr>
              <a:t>	</a:t>
            </a:r>
          </a:p>
          <a:p>
            <a:r>
              <a:rPr lang="tr-TR" sz="1800" b="1" i="0" u="none" strike="noStrike" baseline="0" dirty="0">
                <a:solidFill>
                  <a:srgbClr val="006565"/>
                </a:solidFill>
                <a:latin typeface="Arial" panose="020B0604020202020204" pitchFamily="34" charset="0"/>
              </a:rPr>
              <a:t>Bağlantı kabloları </a:t>
            </a:r>
            <a:r>
              <a:rPr lang="tr-TR" sz="1800" b="0" i="0" u="none" strike="noStrike" baseline="0" dirty="0">
                <a:solidFill>
                  <a:srgbClr val="006565"/>
                </a:solidFill>
                <a:latin typeface="Arial" panose="020B0604020202020204" pitchFamily="34" charset="0"/>
              </a:rPr>
              <a:t>	</a:t>
            </a:r>
          </a:p>
          <a:p>
            <a:endParaRPr lang="tr-TR" dirty="0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6EADED8B-4F4D-46E6-A208-23C04FD694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5597" y="1580050"/>
            <a:ext cx="2482548" cy="4074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055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>
            <a:extLst>
              <a:ext uri="{FF2B5EF4-FFF2-40B4-BE49-F238E27FC236}">
                <a16:creationId xmlns:a16="http://schemas.microsoft.com/office/drawing/2014/main" id="{F874A709-6EC8-44F2-8607-337E184649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504" y="243609"/>
            <a:ext cx="10380992" cy="6370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6919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Resim 6">
            <a:extLst>
              <a:ext uri="{FF2B5EF4-FFF2-40B4-BE49-F238E27FC236}">
                <a16:creationId xmlns:a16="http://schemas.microsoft.com/office/drawing/2014/main" id="{CF3D04CE-5355-4E92-BDB8-0C3F617AA5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1"/>
            <a:ext cx="5770845" cy="5410986"/>
          </a:xfrm>
          <a:prstGeom prst="rect">
            <a:avLst/>
          </a:prstGeom>
        </p:spPr>
      </p:pic>
      <p:pic>
        <p:nvPicPr>
          <p:cNvPr id="9" name="Resim 8">
            <a:extLst>
              <a:ext uri="{FF2B5EF4-FFF2-40B4-BE49-F238E27FC236}">
                <a16:creationId xmlns:a16="http://schemas.microsoft.com/office/drawing/2014/main" id="{266F31EE-AE93-4DFC-B31F-666C82BC79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0844" y="-2"/>
            <a:ext cx="6411649" cy="5410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116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2E99C4DB-0A77-4427-A159-0CC39628F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LDR ile LED Uygulaması (Öğrenci 1)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808C6E15-0318-490E-AB82-8426A4409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sz="1800" b="1" i="0" u="none" strike="noStrike" baseline="0" dirty="0">
                <a:solidFill>
                  <a:srgbClr val="FFFFFF"/>
                </a:solidFill>
                <a:latin typeface="Arial" panose="020B0604020202020204" pitchFamily="34" charset="0"/>
              </a:rPr>
              <a:t>Malzeme Listesi </a:t>
            </a:r>
            <a:r>
              <a:rPr lang="tr-TR" sz="1800" b="0" i="0" u="none" strike="noStrike" baseline="0" dirty="0">
                <a:solidFill>
                  <a:srgbClr val="FFFFFF"/>
                </a:solidFill>
                <a:latin typeface="Arial" panose="020B0604020202020204" pitchFamily="34" charset="0"/>
              </a:rPr>
              <a:t>	</a:t>
            </a:r>
          </a:p>
          <a:p>
            <a:r>
              <a:rPr lang="tr-TR" sz="1800" b="1" i="0" u="none" strike="noStrike" baseline="0" dirty="0" err="1">
                <a:solidFill>
                  <a:srgbClr val="006565"/>
                </a:solidFill>
                <a:latin typeface="Arial" panose="020B0604020202020204" pitchFamily="34" charset="0"/>
              </a:rPr>
              <a:t>Deneyap</a:t>
            </a:r>
            <a:r>
              <a:rPr lang="tr-TR" sz="1800" b="1" i="0" u="none" strike="noStrike" baseline="0" dirty="0">
                <a:solidFill>
                  <a:srgbClr val="006565"/>
                </a:solidFill>
                <a:latin typeface="Arial" panose="020B0604020202020204" pitchFamily="34" charset="0"/>
              </a:rPr>
              <a:t> Kart </a:t>
            </a:r>
            <a:r>
              <a:rPr lang="tr-TR" sz="1800" b="0" i="0" u="none" strike="noStrike" baseline="0" dirty="0">
                <a:solidFill>
                  <a:srgbClr val="006565"/>
                </a:solidFill>
                <a:latin typeface="Arial" panose="020B0604020202020204" pitchFamily="34" charset="0"/>
              </a:rPr>
              <a:t>	</a:t>
            </a:r>
          </a:p>
          <a:p>
            <a:r>
              <a:rPr lang="tr-TR" sz="1800" b="1" i="0" u="none" strike="noStrike" baseline="0" dirty="0">
                <a:solidFill>
                  <a:srgbClr val="006565"/>
                </a:solidFill>
                <a:latin typeface="Arial" panose="020B0604020202020204" pitchFamily="34" charset="0"/>
              </a:rPr>
              <a:t>LDR </a:t>
            </a:r>
            <a:r>
              <a:rPr lang="tr-TR" sz="1800" b="0" i="0" u="none" strike="noStrike" baseline="0" dirty="0">
                <a:solidFill>
                  <a:srgbClr val="006565"/>
                </a:solidFill>
                <a:latin typeface="Arial" panose="020B0604020202020204" pitchFamily="34" charset="0"/>
              </a:rPr>
              <a:t>	</a:t>
            </a:r>
          </a:p>
          <a:p>
            <a:r>
              <a:rPr lang="tr-TR" sz="1800" b="1" i="0" u="none" strike="noStrike" baseline="0" dirty="0">
                <a:solidFill>
                  <a:srgbClr val="006565"/>
                </a:solidFill>
                <a:latin typeface="Arial" panose="020B0604020202020204" pitchFamily="34" charset="0"/>
              </a:rPr>
              <a:t>330 </a:t>
            </a:r>
            <a:r>
              <a:rPr lang="tr-TR" sz="1800" b="1" i="0" u="none" strike="noStrike" baseline="0" dirty="0" err="1">
                <a:solidFill>
                  <a:srgbClr val="006565"/>
                </a:solidFill>
                <a:latin typeface="Arial" panose="020B0604020202020204" pitchFamily="34" charset="0"/>
              </a:rPr>
              <a:t>Ohm</a:t>
            </a:r>
            <a:r>
              <a:rPr lang="tr-TR" sz="1800" b="1" i="0" u="none" strike="noStrike" baseline="0" dirty="0">
                <a:solidFill>
                  <a:srgbClr val="006565"/>
                </a:solidFill>
                <a:latin typeface="Arial" panose="020B0604020202020204" pitchFamily="34" charset="0"/>
              </a:rPr>
              <a:t> direnç </a:t>
            </a:r>
            <a:r>
              <a:rPr lang="tr-TR" sz="1800" b="0" i="0" u="none" strike="noStrike" baseline="0" dirty="0">
                <a:solidFill>
                  <a:srgbClr val="006565"/>
                </a:solidFill>
                <a:latin typeface="Arial" panose="020B0604020202020204" pitchFamily="34" charset="0"/>
              </a:rPr>
              <a:t>	</a:t>
            </a:r>
          </a:p>
          <a:p>
            <a:r>
              <a:rPr lang="tr-TR" sz="1800" b="1" i="0" u="none" strike="noStrike" baseline="0" dirty="0">
                <a:solidFill>
                  <a:srgbClr val="006565"/>
                </a:solidFill>
                <a:latin typeface="Arial" panose="020B0604020202020204" pitchFamily="34" charset="0"/>
              </a:rPr>
              <a:t>Kırmızı LED </a:t>
            </a:r>
            <a:r>
              <a:rPr lang="tr-TR" sz="1800" b="0" i="0" u="none" strike="noStrike" baseline="0" dirty="0">
                <a:solidFill>
                  <a:srgbClr val="006565"/>
                </a:solidFill>
                <a:latin typeface="Arial" panose="020B0604020202020204" pitchFamily="34" charset="0"/>
              </a:rPr>
              <a:t>	</a:t>
            </a:r>
          </a:p>
          <a:p>
            <a:r>
              <a:rPr lang="tr-TR" sz="1800" b="1" i="0" u="none" strike="noStrike" baseline="0" dirty="0" err="1">
                <a:solidFill>
                  <a:srgbClr val="006565"/>
                </a:solidFill>
                <a:latin typeface="Arial" panose="020B0604020202020204" pitchFamily="34" charset="0"/>
              </a:rPr>
              <a:t>Breadboard</a:t>
            </a:r>
            <a:r>
              <a:rPr lang="tr-TR" sz="1800" b="1" i="0" u="none" strike="noStrike" baseline="0" dirty="0">
                <a:solidFill>
                  <a:srgbClr val="006565"/>
                </a:solidFill>
                <a:latin typeface="Arial" panose="020B0604020202020204" pitchFamily="34" charset="0"/>
              </a:rPr>
              <a:t> </a:t>
            </a:r>
            <a:r>
              <a:rPr lang="tr-TR" sz="1800" b="0" i="0" u="none" strike="noStrike" baseline="0" dirty="0">
                <a:solidFill>
                  <a:srgbClr val="006565"/>
                </a:solidFill>
                <a:latin typeface="Arial" panose="020B0604020202020204" pitchFamily="34" charset="0"/>
              </a:rPr>
              <a:t>	</a:t>
            </a:r>
          </a:p>
          <a:p>
            <a:r>
              <a:rPr lang="tr-TR" sz="1800" b="1" i="0" u="none" strike="noStrike" baseline="0" dirty="0">
                <a:solidFill>
                  <a:srgbClr val="006565"/>
                </a:solidFill>
                <a:latin typeface="Arial" panose="020B0604020202020204" pitchFamily="34" charset="0"/>
              </a:rPr>
              <a:t>Bağlantı kabloları </a:t>
            </a:r>
            <a:r>
              <a:rPr lang="tr-TR" sz="1800" b="0" i="0" u="none" strike="noStrike" baseline="0" dirty="0">
                <a:solidFill>
                  <a:srgbClr val="006565"/>
                </a:solidFill>
                <a:latin typeface="Arial" panose="020B0604020202020204" pitchFamily="34" charset="0"/>
              </a:rPr>
              <a:t>	</a:t>
            </a:r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4143213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6ABBBBD-661F-4269-8D06-150F08E19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57746016-58FE-42D5-8200-65BC9A8927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8340FDCA-2D46-4876-A96A-5A54C38B57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920" y="609600"/>
            <a:ext cx="11545511" cy="5420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9088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>
            <a:extLst>
              <a:ext uri="{FF2B5EF4-FFF2-40B4-BE49-F238E27FC236}">
                <a16:creationId xmlns:a16="http://schemas.microsoft.com/office/drawing/2014/main" id="{2D8E75F7-799C-4498-9DA0-B1C189E775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6220" y="171866"/>
            <a:ext cx="8362180" cy="6514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6629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6ABBBBD-661F-4269-8D06-150F08E19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Transistör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57746016-58FE-42D5-8200-65BC9A8927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 err="1"/>
              <a:t>Transistörler</a:t>
            </a:r>
            <a:r>
              <a:rPr lang="tr-TR" dirty="0"/>
              <a:t> de diyotlar gibi “N” ve “P” tipi yarı iletken maddelerin bir araya getirilmesi ile oluşturulur.</a:t>
            </a:r>
          </a:p>
          <a:p>
            <a:r>
              <a:rPr lang="tr-TR" dirty="0" err="1"/>
              <a:t>Transistörler</a:t>
            </a:r>
            <a:r>
              <a:rPr lang="tr-TR" dirty="0"/>
              <a:t> diyottan farklı olarak “N-P-N” veya “P-N-P” olacak şekilde üç bölümden oluşur.</a:t>
            </a:r>
          </a:p>
          <a:p>
            <a:r>
              <a:rPr lang="tr-TR" dirty="0"/>
              <a:t>Gerçekte bir </a:t>
            </a:r>
            <a:r>
              <a:rPr lang="tr-TR" dirty="0" err="1"/>
              <a:t>transistör</a:t>
            </a:r>
            <a:r>
              <a:rPr lang="tr-TR" dirty="0"/>
              <a:t> iki diyotun birleştirilmesi ile elde edilmez.</a:t>
            </a: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3207DD94-B49B-47DE-A48D-160ACFF2CE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655" y="3895749"/>
            <a:ext cx="7390613" cy="2568232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2E1E13C8-4BFE-412F-9A70-F9099DB78E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6331" y="150313"/>
            <a:ext cx="1005437" cy="1582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6896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7C47BC35-CB62-48A1-9196-344850E1A64D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669303" y="1766838"/>
            <a:ext cx="4903788" cy="2352675"/>
          </a:xfr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B686989E-9E2C-4B8E-8545-06FB335EC2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4902" y="1767645"/>
            <a:ext cx="4904135" cy="2351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554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>
            <a:extLst>
              <a:ext uri="{FF2B5EF4-FFF2-40B4-BE49-F238E27FC236}">
                <a16:creationId xmlns:a16="http://schemas.microsoft.com/office/drawing/2014/main" id="{36EB120C-9250-40FC-A879-1DDB8D811F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443" y="1298816"/>
            <a:ext cx="5171557" cy="3356415"/>
          </a:xfrm>
          <a:prstGeom prst="rect">
            <a:avLst/>
          </a:prstGeom>
        </p:spPr>
      </p:pic>
      <p:sp>
        <p:nvSpPr>
          <p:cNvPr id="9" name="Metin kutusu 8">
            <a:extLst>
              <a:ext uri="{FF2B5EF4-FFF2-40B4-BE49-F238E27FC236}">
                <a16:creationId xmlns:a16="http://schemas.microsoft.com/office/drawing/2014/main" id="{CFB53914-F3A1-48F6-A7B6-8E6F57B623FA}"/>
              </a:ext>
            </a:extLst>
          </p:cNvPr>
          <p:cNvSpPr txBox="1"/>
          <p:nvPr/>
        </p:nvSpPr>
        <p:spPr>
          <a:xfrm>
            <a:off x="6959339" y="1298816"/>
            <a:ext cx="609442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2400" dirty="0"/>
              <a:t>Anahtar </a:t>
            </a:r>
            <a:r>
              <a:rPr lang="tr-TR" sz="2400" dirty="0" err="1"/>
              <a:t>transistör</a:t>
            </a:r>
            <a:r>
              <a:rPr lang="tr-TR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262664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>
            <a:extLst>
              <a:ext uri="{FF2B5EF4-FFF2-40B4-BE49-F238E27FC236}">
                <a16:creationId xmlns:a16="http://schemas.microsoft.com/office/drawing/2014/main" id="{EEFA7C17-2515-4F58-A258-B39B3111E4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616" y="855582"/>
            <a:ext cx="4414003" cy="4433486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6073EEEE-4FED-42A8-81D7-5622F8FCA8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1034" y="148571"/>
            <a:ext cx="5739781" cy="1840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44581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Kurşun Rengi">
  <a:themeElements>
    <a:clrScheme name="Kurşun Rengi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Kurşun Rengi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urşun Rengi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TM04033929[[fn=Kurşun Rengi]]</Template>
  <TotalTime>122</TotalTime>
  <Words>379</Words>
  <Application>Microsoft Office PowerPoint</Application>
  <PresentationFormat>Geniş ekran</PresentationFormat>
  <Paragraphs>54</Paragraphs>
  <Slides>23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3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23</vt:i4>
      </vt:variant>
    </vt:vector>
  </HeadingPairs>
  <TitlesOfParts>
    <vt:vector size="27" baseType="lpstr">
      <vt:lpstr>Arial</vt:lpstr>
      <vt:lpstr>Calisto MT</vt:lpstr>
      <vt:lpstr>Wingdings 2</vt:lpstr>
      <vt:lpstr>Kurşun Rengi</vt:lpstr>
      <vt:lpstr>4.BÖLÜM - TRANSİSTÖR, KONDANSATÖR, ULTRASONİK MESAFE VE SES SENSÖRÜ</vt:lpstr>
      <vt:lpstr>LDR(Işığa Duyarlı Direnç)</vt:lpstr>
      <vt:lpstr>LDR ile LED Uygulaması (Öğrenci 1)</vt:lpstr>
      <vt:lpstr>PowerPoint Sunusu</vt:lpstr>
      <vt:lpstr>PowerPoint Sunusu</vt:lpstr>
      <vt:lpstr>Transistör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Transistör ile Karanlıkta Yanan LED (Öğrenci 2)</vt:lpstr>
      <vt:lpstr>PowerPoint Sunusu</vt:lpstr>
      <vt:lpstr>Kondansatör ve Akım İlişkisi</vt:lpstr>
      <vt:lpstr>Transistör ve Kondansatörü Kullanıyorum (Öğrenci1)</vt:lpstr>
      <vt:lpstr>PowerPoint Sunusu</vt:lpstr>
      <vt:lpstr>HC-SR04 Ultrasonik Mesafe Sensörü ile Mesafe Ölçüyorum (Öğrenci 2)</vt:lpstr>
      <vt:lpstr>PowerPoint Sunusu</vt:lpstr>
      <vt:lpstr>PowerPoint Sunusu</vt:lpstr>
      <vt:lpstr>KY-038 Ses Sensörü ile Gürültü Dedektörü (Öğrenci 2)</vt:lpstr>
      <vt:lpstr>PowerPoint Sunusu</vt:lpstr>
      <vt:lpstr>PowerPoint Sunusu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4.BÖLÜM - TRANSİSTÖR, KONDANSATÖR, ULTRASONİK MESAFE VE SES SENSÖRÜ</dc:title>
  <dc:creator>HA</dc:creator>
  <cp:lastModifiedBy>HA</cp:lastModifiedBy>
  <cp:revision>33</cp:revision>
  <dcterms:created xsi:type="dcterms:W3CDTF">2023-09-28T16:12:04Z</dcterms:created>
  <dcterms:modified xsi:type="dcterms:W3CDTF">2023-09-28T18:15:03Z</dcterms:modified>
</cp:coreProperties>
</file>